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56" r:id="rId2"/>
    <p:sldId id="261" r:id="rId3"/>
    <p:sldId id="263" r:id="rId4"/>
    <p:sldId id="270" r:id="rId5"/>
    <p:sldId id="272" r:id="rId6"/>
    <p:sldId id="266" r:id="rId7"/>
    <p:sldId id="298" r:id="rId8"/>
    <p:sldId id="299" r:id="rId9"/>
    <p:sldId id="277" r:id="rId10"/>
    <p:sldId id="306" r:id="rId11"/>
    <p:sldId id="275" r:id="rId12"/>
    <p:sldId id="300" r:id="rId13"/>
    <p:sldId id="301" r:id="rId14"/>
    <p:sldId id="281" r:id="rId15"/>
    <p:sldId id="269" r:id="rId16"/>
    <p:sldId id="273" r:id="rId17"/>
    <p:sldId id="274" r:id="rId18"/>
    <p:sldId id="268" r:id="rId19"/>
    <p:sldId id="303" r:id="rId20"/>
    <p:sldId id="302" r:id="rId21"/>
    <p:sldId id="282" r:id="rId22"/>
    <p:sldId id="285" r:id="rId23"/>
    <p:sldId id="286" r:id="rId24"/>
    <p:sldId id="287" r:id="rId25"/>
    <p:sldId id="288" r:id="rId26"/>
    <p:sldId id="293" r:id="rId27"/>
    <p:sldId id="294" r:id="rId28"/>
    <p:sldId id="295" r:id="rId29"/>
    <p:sldId id="292" r:id="rId30"/>
    <p:sldId id="279" r:id="rId31"/>
    <p:sldId id="283" r:id="rId32"/>
    <p:sldId id="284" r:id="rId33"/>
    <p:sldId id="296" r:id="rId34"/>
    <p:sldId id="307" r:id="rId35"/>
    <p:sldId id="297" r:id="rId36"/>
  </p:sldIdLst>
  <p:sldSz cx="12192000" cy="6858000"/>
  <p:notesSz cx="7099300" cy="10234613"/>
  <p:embeddedFontLst>
    <p:embeddedFont>
      <p:font typeface="Calibri Light" panose="020F0302020204030204" pitchFamily="34" charset="0"/>
      <p:regular r:id="rId38"/>
      <p:italic r:id="rId39"/>
    </p:embeddedFont>
    <p:embeddedFont>
      <p:font typeface="CMU Sans Serif" panose="02000603000000000000" pitchFamily="2" charset="0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A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74" autoAdjust="0"/>
    <p:restoredTop sz="67925" autoAdjust="0"/>
  </p:normalViewPr>
  <p:slideViewPr>
    <p:cSldViewPr snapToGrid="0">
      <p:cViewPr varScale="1">
        <p:scale>
          <a:sx n="43" d="100"/>
          <a:sy n="43" d="100"/>
        </p:scale>
        <p:origin x="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AFF2F4-CD4F-4CAA-AF3F-6F3FBF9E6BC0}" type="datetimeFigureOut">
              <a:rPr lang="en-AU" smtClean="0"/>
              <a:t>17/10/2014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E95A56-72CF-483E-9384-B1B0881C2E9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8486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Why would we make a game that doesn’t appeal</a:t>
            </a:r>
            <a:r>
              <a:rPr lang="en-AU" baseline="0" dirty="0" smtClean="0"/>
              <a:t> to ourselves?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1794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 felt that a game needed to be more immersive, so we added an intensity slider.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AU" dirty="0" smtClean="0"/>
              <a:t>Unfortunately, we</a:t>
            </a:r>
            <a:r>
              <a:rPr lang="en-AU" baseline="0" dirty="0" smtClean="0"/>
              <a:t> did not observe any increase in intensity or immersion when we set the slider to maximum. This was disappointing.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3422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 A player wants to challenge their friends, to see who is better. To provide this, we needed to accommodate for Player vs Player games, as well as Player vs AI games.</a:t>
            </a: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For interest, we also added Ai vs AI  </a:t>
            </a:r>
          </a:p>
          <a:p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(sorry my bad jokes YOU TOLD</a:t>
            </a:r>
            <a:r>
              <a:rPr lang="en-AU" baseline="0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ME TO)</a:t>
            </a:r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647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 A player wants to challenge their friends, to see who is better. To provide this, we needed to accommodate for Player vs Player games, as well as Player vs AI games.</a:t>
            </a: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For interest, we also added Ai vs AI  </a:t>
            </a:r>
          </a:p>
          <a:p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(sorry my bad jokes YOU TOLD</a:t>
            </a:r>
            <a:r>
              <a:rPr lang="en-AU" baseline="0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ME TO)</a:t>
            </a:r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6384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 A player wants to challenge their friends, to see who is better. To provide this, we needed to accommodate for Player vs Player games, as well as Player vs AI games.</a:t>
            </a: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For interest, we also added Ai vs AI  </a:t>
            </a:r>
          </a:p>
          <a:p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(sorry my bad jokes YOU TOLD</a:t>
            </a:r>
            <a:r>
              <a:rPr lang="en-AU" baseline="0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ME TO)</a:t>
            </a:r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99114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In</a:t>
            </a:r>
            <a:r>
              <a:rPr lang="en-AU" baseline="0" dirty="0" smtClean="0"/>
              <a:t> our initial implementation of the game, the AI was just a simple heuristic function, which started by counting the total value of each suit in the hand,</a:t>
            </a:r>
          </a:p>
          <a:p>
            <a:r>
              <a:rPr lang="en-AU" baseline="0" dirty="0" smtClean="0"/>
              <a:t>If any of them were greater than 20, our AI would start drawing from the suit’s pile, and start and continue playing the lowest possible card into the run</a:t>
            </a:r>
          </a:p>
          <a:p>
            <a:r>
              <a:rPr lang="en-AU" baseline="0" dirty="0" smtClean="0"/>
              <a:t>Otherwise it would draw from the pile which the value of cards in hand were the most in, and discard the suit of which the hand had the least value.</a:t>
            </a:r>
          </a:p>
          <a:p>
            <a:endParaRPr lang="en-AU" baseline="0" dirty="0" smtClean="0"/>
          </a:p>
          <a:p>
            <a:r>
              <a:rPr lang="en-AU" baseline="0" dirty="0" smtClean="0"/>
              <a:t>This resulted in an AI that although managed to get a decent score, it was still quite easy to win against, simply by waiting for it to start a new run</a:t>
            </a:r>
          </a:p>
          <a:p>
            <a:r>
              <a:rPr lang="en-AU" baseline="0" dirty="0" smtClean="0"/>
              <a:t>then ending the game as it could not possibly account for all possible factors.</a:t>
            </a:r>
          </a:p>
          <a:p>
            <a:endParaRPr lang="en-AU" baseline="0" dirty="0" smtClean="0"/>
          </a:p>
          <a:p>
            <a:r>
              <a:rPr lang="en-AU" baseline="0" dirty="0" smtClean="0"/>
              <a:t>This AI was also completely non-adjustable, as it relied on a heuristic that would be difficult to mould to different difficulty settings.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70558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Search Trees were to computationally complex. </a:t>
            </a:r>
          </a:p>
          <a:p>
            <a:pPr lvl="1"/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With a draw and a play, There are about 40 different possible moves per turn.</a:t>
            </a:r>
          </a:p>
          <a:p>
            <a:pPr lvl="1"/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Infeasible, as this limited depth to less than 5 moves.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72497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AU" baseline="0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The Monte Carlo method basically involves </a:t>
            </a:r>
          </a:p>
          <a:p>
            <a:pPr marL="628650" lvl="1" indent="-171450">
              <a:buFontTx/>
              <a:buChar char="-"/>
            </a:pPr>
            <a:r>
              <a:rPr lang="en-AU" baseline="0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For each possible move, however many games is played with both players playing random moves</a:t>
            </a:r>
          </a:p>
          <a:p>
            <a:pPr marL="628650" lvl="1" indent="-171450">
              <a:buFontTx/>
              <a:buChar char="-"/>
            </a:pPr>
            <a:r>
              <a:rPr lang="en-AU" baseline="0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The move with the highest number of wins is taken as the AI’s move</a:t>
            </a:r>
          </a:p>
          <a:p>
            <a:pPr lvl="1"/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/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This allowed for an easily adjustable difficulty</a:t>
            </a:r>
            <a:r>
              <a:rPr lang="en-AU" baseline="0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-&gt; change the number of games is played per move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68032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en-AU" baseline="0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However, we realised a fundamental flaw within the Monte-Carlo method – By playing completely</a:t>
            </a:r>
          </a:p>
          <a:p>
            <a:pPr marL="457200" lvl="1" indent="0">
              <a:buFontTx/>
              <a:buNone/>
            </a:pPr>
            <a:r>
              <a:rPr lang="en-AU" baseline="0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random games to test each move, it was highly likely that each of the four runs were always</a:t>
            </a:r>
          </a:p>
          <a:p>
            <a:pPr marL="457200" lvl="1" indent="0">
              <a:buFontTx/>
              <a:buNone/>
            </a:pPr>
            <a:r>
              <a:rPr lang="en-AU" baseline="0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Filled at the end of the game. As such, the AI is unable to recognise this that starting runs meant</a:t>
            </a:r>
          </a:p>
          <a:p>
            <a:pPr marL="457200" lvl="1" indent="0">
              <a:buFontTx/>
              <a:buNone/>
            </a:pPr>
            <a:r>
              <a:rPr lang="en-AU" baseline="0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Losing points.</a:t>
            </a:r>
          </a:p>
          <a:p>
            <a:pPr marL="457200" lvl="1" indent="0">
              <a:buFontTx/>
              <a:buNone/>
            </a:pPr>
            <a:endParaRPr lang="en-AU" baseline="0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lvl="1" indent="0">
              <a:buFontTx/>
              <a:buNone/>
            </a:pPr>
            <a:r>
              <a:rPr lang="en-AU" baseline="0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To mitigate this, we added some heuristics to make sure the AI didn’t make completely stupid moves </a:t>
            </a:r>
          </a:p>
          <a:p>
            <a:pPr marL="628650" lvl="1" indent="-171450">
              <a:buFontTx/>
              <a:buChar char="-"/>
            </a:pPr>
            <a:r>
              <a:rPr lang="en-AU" baseline="0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Plays a card into run when a lower card is in hand</a:t>
            </a:r>
          </a:p>
          <a:p>
            <a:pPr marL="628650" lvl="1" indent="-171450">
              <a:buFontTx/>
              <a:buChar char="-"/>
            </a:pPr>
            <a:r>
              <a:rPr lang="en-AU" baseline="0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Starts a run with a card higher than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91517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To set this apart from other classical card games, we needed to add unique gameplay elements.</a:t>
            </a: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 decided to create a game which combined the features of retro styled arcade games with generic “Hearts” typed game</a:t>
            </a:r>
          </a:p>
          <a:p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Remember that intensity slider earlier?</a:t>
            </a:r>
            <a:r>
              <a:rPr lang="en-AU" baseline="0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We turned that into a timer.</a:t>
            </a:r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endParaRPr lang="en-AU" dirty="0" smtClean="0"/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 implemented a lives system which punished the player for making a invalid move or taking too long to make a move.</a:t>
            </a: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To</a:t>
            </a:r>
            <a:r>
              <a:rPr lang="en-AU" baseline="0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increase the stakes, we added a dominoes-effect, where the player’s screen blurs after losing a life.</a:t>
            </a:r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This allowed the game to have a greater overall difficulty, making up for the limitations in our AI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78709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To set this apart from other classical card games, we needed to add unique gameplay elements.</a:t>
            </a: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 decided to create a game which combined the features of retro styled arcade games with generic “Hearts” typed game</a:t>
            </a:r>
          </a:p>
          <a:p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Remember that intensity slider earlier?</a:t>
            </a:r>
            <a:r>
              <a:rPr lang="en-AU" baseline="0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We turned that into a timer.</a:t>
            </a:r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endParaRPr lang="en-AU" dirty="0" smtClean="0"/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 implemented a lives system which punished the player for making a invalid move or taking too long to make a move.</a:t>
            </a: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To</a:t>
            </a:r>
            <a:r>
              <a:rPr lang="en-AU" baseline="0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increase the stakes, we added a dominoes-effect, where the player’s screen blurs after losing a life.</a:t>
            </a:r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This allowed the game to have a greater overall difficulty, making up for the limitations in our AI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40435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baseline="0" dirty="0" smtClean="0"/>
              <a:t>We had basic ideas</a:t>
            </a:r>
          </a:p>
          <a:p>
            <a:pPr marL="171450" indent="-171450">
              <a:buFontTx/>
              <a:buChar char="-"/>
            </a:pPr>
            <a:r>
              <a:rPr lang="en-AU" baseline="0" dirty="0" smtClean="0"/>
              <a:t>Still retain </a:t>
            </a:r>
            <a:r>
              <a:rPr lang="en-AU" baseline="0" dirty="0" err="1" smtClean="0"/>
              <a:t>Renier</a:t>
            </a:r>
            <a:r>
              <a:rPr lang="en-AU" baseline="0" dirty="0" smtClean="0"/>
              <a:t> game rules and style </a:t>
            </a:r>
          </a:p>
          <a:p>
            <a:pPr marL="171450" indent="-171450">
              <a:buFontTx/>
              <a:buChar char="-"/>
            </a:pPr>
            <a:r>
              <a:rPr lang="en-AU" baseline="0" dirty="0" smtClean="0"/>
              <a:t>Something that was more modern and enjoyable than classic </a:t>
            </a:r>
            <a:r>
              <a:rPr lang="en-AU" baseline="0" dirty="0" err="1" smtClean="0"/>
              <a:t>renier</a:t>
            </a:r>
            <a:endParaRPr lang="en-AU" baseline="0" dirty="0" smtClean="0"/>
          </a:p>
          <a:p>
            <a:pPr marL="171450" indent="-171450">
              <a:buFontTx/>
              <a:buChar char="-"/>
            </a:pPr>
            <a:r>
              <a:rPr lang="en-AU" baseline="0" dirty="0" smtClean="0"/>
              <a:t>Clean and simple interface that was interactive</a:t>
            </a:r>
          </a:p>
          <a:p>
            <a:pPr marL="171450" indent="-171450">
              <a:buFontTx/>
              <a:buChar char="-"/>
            </a:pP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7357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To set this apart from other classical card games, we needed to add unique gameplay elements.</a:t>
            </a: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 decided to create a game which combined the features of retro styled arcade games with generic “Hearts” typed game</a:t>
            </a:r>
          </a:p>
          <a:p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Remember that intensity slider earlier?</a:t>
            </a:r>
            <a:r>
              <a:rPr lang="en-AU" baseline="0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We turned that into a timer.</a:t>
            </a:r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endParaRPr lang="en-AU" dirty="0" smtClean="0"/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 implemented a lives system which punished the player for making a invalid move or taking too long to make a move.</a:t>
            </a: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To</a:t>
            </a:r>
            <a:r>
              <a:rPr lang="en-AU" baseline="0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increase the stakes, we added a dominoes-effect, where the player’s screen blurs after losing a life.</a:t>
            </a:r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This allowed the game to have a greater overall difficulty, making up for the limitations in our AI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1065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Give short</a:t>
            </a:r>
            <a:r>
              <a:rPr lang="en-AU" baseline="0" dirty="0" smtClean="0"/>
              <a:t> demo of game.</a:t>
            </a:r>
          </a:p>
          <a:p>
            <a:r>
              <a:rPr lang="en-AU" baseline="0" dirty="0" smtClean="0"/>
              <a:t>Human vs Ai, human dies</a:t>
            </a:r>
          </a:p>
          <a:p>
            <a:r>
              <a:rPr lang="en-AU" baseline="0" dirty="0" smtClean="0"/>
              <a:t>75% AI vs 0% AI.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0622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Give short</a:t>
            </a:r>
            <a:r>
              <a:rPr lang="en-AU" baseline="0" dirty="0" smtClean="0"/>
              <a:t> demo of game.</a:t>
            </a:r>
          </a:p>
          <a:p>
            <a:r>
              <a:rPr lang="en-AU" baseline="0" dirty="0" smtClean="0"/>
              <a:t>Human vs Ai, human dies</a:t>
            </a:r>
          </a:p>
          <a:p>
            <a:r>
              <a:rPr lang="en-AU" baseline="0" dirty="0" smtClean="0"/>
              <a:t>75% AI vs 0% AI.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09722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Give short</a:t>
            </a:r>
            <a:r>
              <a:rPr lang="en-AU" baseline="0" dirty="0" smtClean="0"/>
              <a:t> demo of game.</a:t>
            </a:r>
          </a:p>
          <a:p>
            <a:r>
              <a:rPr lang="en-AU" baseline="0" dirty="0" smtClean="0"/>
              <a:t>Human vs Ai, human dies</a:t>
            </a:r>
          </a:p>
          <a:p>
            <a:r>
              <a:rPr lang="en-AU" baseline="0" dirty="0" smtClean="0"/>
              <a:t>75% AI vs 0% AI.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30433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Appends</a:t>
            </a:r>
            <a:r>
              <a:rPr lang="en-AU" baseline="0" dirty="0" smtClean="0"/>
              <a:t> to AI difficulty, etc.</a:t>
            </a:r>
            <a:endParaRPr lang="en-AU" dirty="0" smtClean="0"/>
          </a:p>
          <a:p>
            <a:r>
              <a:rPr lang="en-AU" dirty="0" smtClean="0"/>
              <a:t>We decided not to use a simple numerical timer, using a fade in red effect</a:t>
            </a:r>
          </a:p>
          <a:p>
            <a:r>
              <a:rPr lang="en-AU" baseline="0" dirty="0" smtClean="0"/>
              <a:t>So that the player is more uncertain of how little time they have left.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03795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It makes the player regret losing lives</a:t>
            </a:r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34118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It makes the player regret losing lives</a:t>
            </a:r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9864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It makes the player regret losing lives</a:t>
            </a:r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05685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It is also quite </a:t>
            </a:r>
            <a:r>
              <a:rPr lang="en-AU" dirty="0" err="1" smtClean="0"/>
              <a:t>demotivational</a:t>
            </a:r>
            <a:r>
              <a:rPr lang="en-AU" dirty="0" smtClean="0"/>
              <a:t>, with no win screen</a:t>
            </a:r>
            <a:r>
              <a:rPr lang="en-AU" baseline="0" dirty="0" smtClean="0"/>
              <a:t> – instead, only saying which player loses.</a:t>
            </a:r>
          </a:p>
          <a:p>
            <a:r>
              <a:rPr lang="en-AU" dirty="0" smtClean="0"/>
              <a:t>Psychologically,</a:t>
            </a:r>
            <a:r>
              <a:rPr lang="en-AU" baseline="0" dirty="0" smtClean="0"/>
              <a:t> this forces </a:t>
            </a:r>
            <a:r>
              <a:rPr lang="en-AU" dirty="0" smtClean="0"/>
              <a:t>players to play</a:t>
            </a:r>
            <a:r>
              <a:rPr lang="en-AU" baseline="0" dirty="0" smtClean="0"/>
              <a:t> more games in search of final satisfaction.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92943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Give short</a:t>
            </a:r>
            <a:r>
              <a:rPr lang="en-AU" baseline="0" dirty="0" smtClean="0"/>
              <a:t> demo of game.</a:t>
            </a:r>
          </a:p>
          <a:p>
            <a:r>
              <a:rPr lang="en-AU" baseline="0" dirty="0" smtClean="0"/>
              <a:t>Human vs Ai, human dies</a:t>
            </a:r>
          </a:p>
          <a:p>
            <a:r>
              <a:rPr lang="en-AU" baseline="0" dirty="0" smtClean="0"/>
              <a:t>75% AI vs 0% AI.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6127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96077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After that impressive</a:t>
            </a:r>
            <a:r>
              <a:rPr lang="en-AU" baseline="0" dirty="0" smtClean="0"/>
              <a:t> demonstration, I’m sure you’re all wondering how on earth we made such an amazing game.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14810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After that impressive</a:t>
            </a:r>
            <a:r>
              <a:rPr lang="en-AU" baseline="0" dirty="0" smtClean="0"/>
              <a:t> demonstration, I’m sure you’re all wondering how on earth we made such an amazing game.</a:t>
            </a:r>
          </a:p>
          <a:p>
            <a:endParaRPr lang="en-AU" baseline="0" dirty="0" smtClean="0"/>
          </a:p>
          <a:p>
            <a:r>
              <a:rPr lang="en-AU" baseline="0" dirty="0" smtClean="0"/>
              <a:t>We could show you the exact implementation details, but I’m sure that none of you want to know. Let us instead, just give you an overview of our project.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29561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After that impressive</a:t>
            </a:r>
            <a:r>
              <a:rPr lang="en-AU" baseline="0" dirty="0" smtClean="0"/>
              <a:t> demonstration, I’m sure you’re all wondering how on earth we made such an amazing game.</a:t>
            </a:r>
          </a:p>
          <a:p>
            <a:endParaRPr lang="en-AU" baseline="0" dirty="0" smtClean="0"/>
          </a:p>
          <a:p>
            <a:r>
              <a:rPr lang="en-AU" baseline="0" dirty="0" smtClean="0"/>
              <a:t>We could show you the exact implementation details, but I’m sure that none of you want to know. Let us instead, just give you an overview of our project.</a:t>
            </a:r>
          </a:p>
          <a:p>
            <a:endParaRPr lang="en-AU" baseline="0" dirty="0" smtClean="0"/>
          </a:p>
          <a:p>
            <a:r>
              <a:rPr lang="en-AU" baseline="0" dirty="0" smtClean="0"/>
              <a:t>Explain the relation between classes, regrets, etc.</a:t>
            </a:r>
          </a:p>
          <a:p>
            <a:endParaRPr lang="en-AU" baseline="0" dirty="0" smtClean="0"/>
          </a:p>
          <a:p>
            <a:r>
              <a:rPr lang="en-AU" baseline="0" dirty="0" smtClean="0"/>
              <a:t>Talk about original functions.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834913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such as for the AI, and the check/make play/draw methods.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Examples – did not</a:t>
            </a:r>
            <a:r>
              <a:rPr lang="en-AU" baseline="0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want AI making illegal moves, wanted to ensure that there was no way a human would have more than 8 cards in their hand after drawing.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AU" dirty="0" smtClean="0"/>
              <a:t>We</a:t>
            </a:r>
            <a:r>
              <a:rPr lang="en-AU" baseline="0" dirty="0" smtClean="0"/>
              <a:t> played many games – especially Lynette, our main tester to ensure that everything was working as expected.</a:t>
            </a:r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718985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such as for the AI, and the check/make play/draw methods.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Examples – did not</a:t>
            </a:r>
            <a:r>
              <a:rPr lang="en-AU" baseline="0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want AI making illegal moves, wanted to ensure that there was no way a human would have more than 8 cards in their hand after drawing.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AU" dirty="0" smtClean="0"/>
              <a:t>We</a:t>
            </a:r>
            <a:r>
              <a:rPr lang="en-AU" baseline="0" dirty="0" smtClean="0"/>
              <a:t> played many games – especially Lynette, our main tester to ensure that everything was working as expected.</a:t>
            </a:r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027638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Give short</a:t>
            </a:r>
            <a:r>
              <a:rPr lang="en-AU" baseline="0" dirty="0" smtClean="0"/>
              <a:t> demo of game.</a:t>
            </a:r>
          </a:p>
          <a:p>
            <a:r>
              <a:rPr lang="en-AU" baseline="0" dirty="0" smtClean="0"/>
              <a:t>Human vs Ai, human dies</a:t>
            </a:r>
          </a:p>
          <a:p>
            <a:r>
              <a:rPr lang="en-AU" baseline="0" dirty="0" smtClean="0"/>
              <a:t>75% AI vs 0% AI.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0754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 smtClean="0"/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</a:t>
            </a:r>
            <a:endParaRPr lang="en-AU" dirty="0" smtClean="0"/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Everyone wants to switch it around once in a while.</a:t>
            </a: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Obviously, for a game like </a:t>
            </a:r>
            <a:r>
              <a:rPr lang="en-AU" dirty="0" err="1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Renier</a:t>
            </a: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there is not much to be customized, but for everything that could (number of royals), number of deck cards.</a:t>
            </a: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BUT HOW COULD WE DO THIS?!??! OMG!? 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2782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Went</a:t>
            </a:r>
            <a:r>
              <a:rPr lang="en-AU" baseline="0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with a more minimalistic design for the cards so there wasn’t too much clutter on the screen</a:t>
            </a:r>
          </a:p>
          <a:p>
            <a:pPr marL="171450" indent="-171450">
              <a:buFontTx/>
              <a:buChar char="-"/>
            </a:pPr>
            <a:endParaRPr lang="en-AU" baseline="0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171450" indent="-171450">
              <a:buFontTx/>
              <a:buChar char="-"/>
            </a:pPr>
            <a:endParaRPr lang="en-AU" baseline="0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 wanted a game a person could just pick up and play, without the need to read long, tedious instruction manuals.</a:t>
            </a: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 also wanted a game which was as simple to play as possible.</a:t>
            </a:r>
          </a:p>
          <a:p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Animations to make the game more smooth</a:t>
            </a:r>
          </a:p>
          <a:p>
            <a:pPr lvl="1"/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Animation of card as it moves around and then snaps back when let go of</a:t>
            </a:r>
          </a:p>
          <a:p>
            <a:pPr lvl="1"/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Glowing of card if able to move</a:t>
            </a:r>
          </a:p>
          <a:p>
            <a:pPr lvl="1"/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Changing of mouse if hovering over a card</a:t>
            </a:r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09919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he key to an enjoyable, and especially re-playable game is challenge. Nobody wants to play a game they can always win.</a:t>
            </a:r>
          </a:p>
          <a:p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Allowed for the customization of the player’s experience through an opening screen which allowed for settings of the game to be changed.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 needed a game that provided an easy introduction to </a:t>
            </a:r>
            <a:r>
              <a:rPr lang="en-AU" dirty="0" err="1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Renier</a:t>
            </a: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as well as progressive difficulty settings which allowed further enjoyment as the player accustomed themselves to the gameplay.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6188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he key to an enjoyable, and especially re-playable game is challenge. Nobody wants to play a game they can always win.</a:t>
            </a:r>
          </a:p>
          <a:p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Allowed for the customization of the player’s experience through an opening screen which allowed for settings of the game to be changed.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 needed a game that provided an easy introduction to </a:t>
            </a:r>
            <a:r>
              <a:rPr lang="en-AU" dirty="0" err="1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Renier</a:t>
            </a: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as well as progressive difficulty settings which allowed further enjoyment as the player accustomed themselves to the gameplay.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21464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he key to an enjoyable, and especially re-playable game is challenge. Nobody wants to play a game they can always win.</a:t>
            </a:r>
          </a:p>
          <a:p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Allowed for the customization of the player’s experience through an opening screen which allowed for settings of the game to be changed.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 needed a game that provided an easy introduction to </a:t>
            </a:r>
            <a:r>
              <a:rPr lang="en-AU" dirty="0" err="1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Renier</a:t>
            </a: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as well as progressive difficulty settings which allowed further enjoyment as the player accustomed themselves to the gameplay.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56888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he key to an enjoyable, and especially re-playable game is challenge. Nobody wants to play a game they can always win.</a:t>
            </a: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To do this, we needed a customizable difficulty.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 needed a game that provided an easy introduction to </a:t>
            </a:r>
            <a:r>
              <a:rPr lang="en-AU" dirty="0" err="1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Renier</a:t>
            </a: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as well as progressive difficulty settings which allowed further enjoyment as the player accustomed themselves to the gameplay.</a:t>
            </a:r>
          </a:p>
          <a:p>
            <a:endParaRPr lang="en-AU" dirty="0" smtClean="0"/>
          </a:p>
          <a:p>
            <a:r>
              <a:rPr lang="en-AU" dirty="0" smtClean="0"/>
              <a:t>Note the intensity slider.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E95A56-72CF-483E-9384-B1B0881C2E95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66185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DE76-7663-4F16-BD4A-6A9F5F6904E2}" type="datetimeFigureOut">
              <a:rPr lang="en-AU" smtClean="0"/>
              <a:t>17/10/2014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3FBA-6A0A-4E05-8DED-3F30497D92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4796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DE76-7663-4F16-BD4A-6A9F5F6904E2}" type="datetimeFigureOut">
              <a:rPr lang="en-AU" smtClean="0"/>
              <a:t>17/10/2014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3FBA-6A0A-4E05-8DED-3F30497D92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5770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DE76-7663-4F16-BD4A-6A9F5F6904E2}" type="datetimeFigureOut">
              <a:rPr lang="en-AU" smtClean="0"/>
              <a:t>17/10/2014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3FBA-6A0A-4E05-8DED-3F30497D92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8622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DE76-7663-4F16-BD4A-6A9F5F6904E2}" type="datetimeFigureOut">
              <a:rPr lang="en-AU" smtClean="0"/>
              <a:t>17/10/2014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3FBA-6A0A-4E05-8DED-3F30497D92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2703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DE76-7663-4F16-BD4A-6A9F5F6904E2}" type="datetimeFigureOut">
              <a:rPr lang="en-AU" smtClean="0"/>
              <a:t>17/10/2014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3FBA-6A0A-4E05-8DED-3F30497D92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1307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DE76-7663-4F16-BD4A-6A9F5F6904E2}" type="datetimeFigureOut">
              <a:rPr lang="en-AU" smtClean="0"/>
              <a:t>17/10/2014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3FBA-6A0A-4E05-8DED-3F30497D92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9382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DE76-7663-4F16-BD4A-6A9F5F6904E2}" type="datetimeFigureOut">
              <a:rPr lang="en-AU" smtClean="0"/>
              <a:t>17/10/2014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3FBA-6A0A-4E05-8DED-3F30497D92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872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DE76-7663-4F16-BD4A-6A9F5F6904E2}" type="datetimeFigureOut">
              <a:rPr lang="en-AU" smtClean="0"/>
              <a:t>17/10/2014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3FBA-6A0A-4E05-8DED-3F30497D92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5013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DE76-7663-4F16-BD4A-6A9F5F6904E2}" type="datetimeFigureOut">
              <a:rPr lang="en-AU" smtClean="0"/>
              <a:t>17/10/2014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3FBA-6A0A-4E05-8DED-3F30497D92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6703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DE76-7663-4F16-BD4A-6A9F5F6904E2}" type="datetimeFigureOut">
              <a:rPr lang="en-AU" smtClean="0"/>
              <a:t>17/10/2014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3FBA-6A0A-4E05-8DED-3F30497D92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5090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DE76-7663-4F16-BD4A-6A9F5F6904E2}" type="datetimeFigureOut">
              <a:rPr lang="en-AU" smtClean="0"/>
              <a:t>17/10/2014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63FBA-6A0A-4E05-8DED-3F30497D92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487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1000"/>
            <a:lum/>
          </a:blip>
          <a:srcRect/>
          <a:tile tx="0" ty="0" sx="50000" sy="5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0DE76-7663-4F16-BD4A-6A9F5F6904E2}" type="datetimeFigureOut">
              <a:rPr lang="en-AU" smtClean="0"/>
              <a:t>17/10/2014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63FBA-6A0A-4E05-8DED-3F30497D923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32097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WMF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WMF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048000" y="6220621"/>
            <a:ext cx="9144000" cy="1655763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Max Wang (u5584091)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Felicity Lee (u5558958)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Fangqin Chen (u5552738)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00" y="562769"/>
            <a:ext cx="10058400" cy="565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78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97" b="2616"/>
          <a:stretch/>
        </p:blipFill>
        <p:spPr>
          <a:xfrm>
            <a:off x="0" y="0"/>
            <a:ext cx="12192000" cy="1295400"/>
          </a:xfrm>
          <a:effectLst>
            <a:innerShdw blurRad="63500" dist="50800" dir="5400000">
              <a:prstClr val="black">
                <a:alpha val="32000"/>
              </a:prst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250827"/>
            <a:ext cx="10820400" cy="1325563"/>
          </a:xfrm>
        </p:spPr>
        <p:txBody>
          <a:bodyPr/>
          <a:lstStyle/>
          <a:p>
            <a:pPr algn="r"/>
            <a:r>
              <a:rPr lang="en-AU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Customizability</a:t>
            </a:r>
            <a:endParaRPr lang="en-AU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926"/>
          <a:stretch/>
        </p:blipFill>
        <p:spPr>
          <a:xfrm>
            <a:off x="0" y="6578600"/>
            <a:ext cx="12192000" cy="279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6" name="Subtitle 6"/>
          <p:cNvSpPr txBox="1">
            <a:spLocks/>
          </p:cNvSpPr>
          <p:nvPr/>
        </p:nvSpPr>
        <p:spPr>
          <a:xfrm>
            <a:off x="1" y="6602412"/>
            <a:ext cx="120015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200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© 2014      COMP1140 Assignment #2                                                                          Max Wang (u5584091)      Felicity Lee (u5558958)      Fangqin Chen (u5552738)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721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 game that never changes is boring; nobody wants to play a game they can always win</a:t>
            </a:r>
          </a:p>
          <a:p>
            <a:r>
              <a:rPr lang="en-AU" dirty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To do this, we needed a customizable difficulty.</a:t>
            </a: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This was done through an opening screen which allowed for various settings of the game to be changed</a:t>
            </a: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 added an Intensity slider to make the game more engaging.</a:t>
            </a:r>
          </a:p>
        </p:txBody>
      </p:sp>
    </p:spTree>
    <p:extLst>
      <p:ext uri="{BB962C8B-B14F-4D97-AF65-F5344CB8AC3E}">
        <p14:creationId xmlns:p14="http://schemas.microsoft.com/office/powerpoint/2010/main" val="344849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97" b="2616"/>
          <a:stretch/>
        </p:blipFill>
        <p:spPr>
          <a:xfrm>
            <a:off x="0" y="0"/>
            <a:ext cx="12192000" cy="1295400"/>
          </a:xfrm>
          <a:effectLst>
            <a:innerShdw blurRad="63500" dist="50800" dir="5400000">
              <a:prstClr val="black">
                <a:alpha val="32000"/>
              </a:prst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250827"/>
            <a:ext cx="10820400" cy="1325563"/>
          </a:xfrm>
        </p:spPr>
        <p:txBody>
          <a:bodyPr/>
          <a:lstStyle/>
          <a:p>
            <a:pPr algn="r"/>
            <a:r>
              <a:rPr lang="en-AU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Competitivity</a:t>
            </a:r>
            <a:endParaRPr lang="en-AU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926"/>
          <a:stretch/>
        </p:blipFill>
        <p:spPr>
          <a:xfrm>
            <a:off x="0" y="6578600"/>
            <a:ext cx="12192000" cy="279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6" name="Subtitle 6"/>
          <p:cNvSpPr txBox="1">
            <a:spLocks/>
          </p:cNvSpPr>
          <p:nvPr/>
        </p:nvSpPr>
        <p:spPr>
          <a:xfrm>
            <a:off x="1" y="6602412"/>
            <a:ext cx="120015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200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© 2014      COMP1140 Assignment #2                                                                          Max Wang (u5584091)      Felicity Lee (u5558958)      Fangqin Chen (u5552738)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 key component to any game is </a:t>
            </a: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competition</a:t>
            </a:r>
          </a:p>
          <a:p>
            <a:pPr marL="0" indent="0">
              <a:buNone/>
            </a:pPr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306" y="3739496"/>
            <a:ext cx="3551030" cy="255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9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97" b="2616"/>
          <a:stretch/>
        </p:blipFill>
        <p:spPr>
          <a:xfrm>
            <a:off x="0" y="0"/>
            <a:ext cx="12192000" cy="1295400"/>
          </a:xfrm>
          <a:effectLst>
            <a:innerShdw blurRad="63500" dist="50800" dir="5400000">
              <a:prstClr val="black">
                <a:alpha val="32000"/>
              </a:prst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250827"/>
            <a:ext cx="10820400" cy="1325563"/>
          </a:xfrm>
        </p:spPr>
        <p:txBody>
          <a:bodyPr/>
          <a:lstStyle/>
          <a:p>
            <a:pPr algn="r"/>
            <a:r>
              <a:rPr lang="en-AU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Competitivity</a:t>
            </a:r>
            <a:endParaRPr lang="en-AU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926"/>
          <a:stretch/>
        </p:blipFill>
        <p:spPr>
          <a:xfrm>
            <a:off x="0" y="6578600"/>
            <a:ext cx="12192000" cy="279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6" name="Subtitle 6"/>
          <p:cNvSpPr txBox="1">
            <a:spLocks/>
          </p:cNvSpPr>
          <p:nvPr/>
        </p:nvSpPr>
        <p:spPr>
          <a:xfrm>
            <a:off x="1" y="6602412"/>
            <a:ext cx="120015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200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© 2014      COMP1140 Assignment #2                                                                          Max Wang (u5584091)      Felicity Lee (u5558958)      Fangqin Chen (u5552738)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 key component to any game is </a:t>
            </a: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competition</a:t>
            </a: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 player wants to challenge their friends, and also (if they have no friends) challenge something!</a:t>
            </a:r>
          </a:p>
          <a:p>
            <a:pPr marL="0" indent="0">
              <a:buNone/>
            </a:pPr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306" y="3739496"/>
            <a:ext cx="3551030" cy="255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2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97" b="2616"/>
          <a:stretch/>
        </p:blipFill>
        <p:spPr>
          <a:xfrm>
            <a:off x="0" y="0"/>
            <a:ext cx="12192000" cy="1295400"/>
          </a:xfrm>
          <a:effectLst>
            <a:innerShdw blurRad="63500" dist="50800" dir="5400000">
              <a:prstClr val="black">
                <a:alpha val="32000"/>
              </a:prst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250827"/>
            <a:ext cx="10820400" cy="1325563"/>
          </a:xfrm>
        </p:spPr>
        <p:txBody>
          <a:bodyPr/>
          <a:lstStyle/>
          <a:p>
            <a:pPr algn="r"/>
            <a:r>
              <a:rPr lang="en-AU" dirty="0" err="1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Competitivity</a:t>
            </a:r>
            <a:endParaRPr lang="en-AU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926"/>
          <a:stretch/>
        </p:blipFill>
        <p:spPr>
          <a:xfrm>
            <a:off x="0" y="6578600"/>
            <a:ext cx="12192000" cy="279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6" name="Subtitle 6"/>
          <p:cNvSpPr txBox="1">
            <a:spLocks/>
          </p:cNvSpPr>
          <p:nvPr/>
        </p:nvSpPr>
        <p:spPr>
          <a:xfrm>
            <a:off x="1" y="6602412"/>
            <a:ext cx="120015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200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© 2014      COMP1140 Assignment #2                                                                          Max Wang (u5584091)      Felicity Lee (u5558958)      Fangqin Chen (u5552738)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 key component to any game is </a:t>
            </a: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competition</a:t>
            </a: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 player wants to challenge their </a:t>
            </a: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friends</a:t>
            </a:r>
            <a:r>
              <a:rPr lang="en-AU" dirty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and family, and if they have none, themselves.</a:t>
            </a:r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Therefore</a:t>
            </a: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we had to create a decent AI that would provide this</a:t>
            </a:r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indent="0">
              <a:buNone/>
            </a:pPr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306" y="3739496"/>
            <a:ext cx="3551030" cy="255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5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97" b="2616"/>
          <a:stretch/>
        </p:blipFill>
        <p:spPr>
          <a:xfrm>
            <a:off x="0" y="0"/>
            <a:ext cx="12192000" cy="1295400"/>
          </a:xfrm>
          <a:effectLst>
            <a:innerShdw blurRad="63500" dist="50800" dir="5400000">
              <a:prstClr val="black">
                <a:alpha val="32000"/>
              </a:prst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250827"/>
            <a:ext cx="10820400" cy="1325563"/>
          </a:xfrm>
        </p:spPr>
        <p:txBody>
          <a:bodyPr/>
          <a:lstStyle/>
          <a:p>
            <a:pPr algn="r"/>
            <a:r>
              <a:rPr lang="en-AU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Artificial Intelligence</a:t>
            </a:r>
            <a:endParaRPr lang="en-AU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926"/>
          <a:stretch/>
        </p:blipFill>
        <p:spPr>
          <a:xfrm>
            <a:off x="0" y="6578600"/>
            <a:ext cx="12192000" cy="279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6" name="Subtitle 6"/>
          <p:cNvSpPr txBox="1">
            <a:spLocks/>
          </p:cNvSpPr>
          <p:nvPr/>
        </p:nvSpPr>
        <p:spPr>
          <a:xfrm>
            <a:off x="1" y="6602412"/>
            <a:ext cx="120015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200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© 2014      COMP1140 Assignment #2                                                                          Max Wang (u5584091)      Felicity Lee (u5558958)      Fangqin Chen (u5552738)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7"/>
            <a:ext cx="7933841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Our first implementation of AI was a simple heuristic.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041" y="1825627"/>
            <a:ext cx="2197494" cy="375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6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97" b="2616"/>
          <a:stretch/>
        </p:blipFill>
        <p:spPr>
          <a:xfrm>
            <a:off x="0" y="0"/>
            <a:ext cx="12192000" cy="1295400"/>
          </a:xfrm>
          <a:effectLst>
            <a:innerShdw blurRad="63500" dist="50800" dir="5400000">
              <a:prstClr val="black">
                <a:alpha val="32000"/>
              </a:prst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250827"/>
            <a:ext cx="10820400" cy="1325563"/>
          </a:xfrm>
        </p:spPr>
        <p:txBody>
          <a:bodyPr/>
          <a:lstStyle/>
          <a:p>
            <a:pPr algn="r"/>
            <a:r>
              <a:rPr lang="en-AU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Artificial Intelligence</a:t>
            </a:r>
            <a:endParaRPr lang="en-AU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926"/>
          <a:stretch/>
        </p:blipFill>
        <p:spPr>
          <a:xfrm>
            <a:off x="0" y="6578600"/>
            <a:ext cx="12192000" cy="279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6" name="Subtitle 6"/>
          <p:cNvSpPr txBox="1">
            <a:spLocks/>
          </p:cNvSpPr>
          <p:nvPr/>
        </p:nvSpPr>
        <p:spPr>
          <a:xfrm>
            <a:off x="1" y="6602412"/>
            <a:ext cx="120015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200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© 2014      COMP1140 Assignment #2                                                                          Max Wang (u5584091)      Felicity Lee (u5558958)      Fangqin Chen (u5552738)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7"/>
            <a:ext cx="7933841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Our first implementation of AI was a simple heuristic</a:t>
            </a: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Our next consideration was using a search tree, which we realised still had many limitations</a:t>
            </a:r>
          </a:p>
          <a:p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041" y="1825627"/>
            <a:ext cx="2197494" cy="375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97" b="2616"/>
          <a:stretch/>
        </p:blipFill>
        <p:spPr>
          <a:xfrm>
            <a:off x="0" y="0"/>
            <a:ext cx="12192000" cy="1295400"/>
          </a:xfrm>
          <a:effectLst>
            <a:innerShdw blurRad="63500" dist="50800" dir="5400000">
              <a:prstClr val="black">
                <a:alpha val="32000"/>
              </a:prst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250827"/>
            <a:ext cx="10820400" cy="1325563"/>
          </a:xfrm>
        </p:spPr>
        <p:txBody>
          <a:bodyPr/>
          <a:lstStyle/>
          <a:p>
            <a:pPr algn="r"/>
            <a:r>
              <a:rPr lang="en-AU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Artificial Intelligence</a:t>
            </a:r>
            <a:endParaRPr lang="en-AU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926"/>
          <a:stretch/>
        </p:blipFill>
        <p:spPr>
          <a:xfrm>
            <a:off x="0" y="6578600"/>
            <a:ext cx="12192000" cy="279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6" name="Subtitle 6"/>
          <p:cNvSpPr txBox="1">
            <a:spLocks/>
          </p:cNvSpPr>
          <p:nvPr/>
        </p:nvSpPr>
        <p:spPr>
          <a:xfrm>
            <a:off x="1" y="6602412"/>
            <a:ext cx="120015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200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© 2014      COMP1140 Assignment #2                                                                          Max Wang (u5584091)      Felicity Lee (u5558958)      Fangqin Chen (u5552738)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7"/>
            <a:ext cx="7716864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Our first implementation of AI was a simple heuristic.</a:t>
            </a:r>
          </a:p>
          <a:p>
            <a:r>
              <a:rPr lang="en-AU" dirty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Our next consideration was using a search tree, which we realised still had many limitations</a:t>
            </a: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Finally, we settled on a basic implementation of Monte Carlo</a:t>
            </a:r>
          </a:p>
          <a:p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/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041" y="1825627"/>
            <a:ext cx="2197494" cy="375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0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97" b="2616"/>
          <a:stretch/>
        </p:blipFill>
        <p:spPr>
          <a:xfrm>
            <a:off x="0" y="0"/>
            <a:ext cx="12192000" cy="1295400"/>
          </a:xfrm>
          <a:effectLst>
            <a:innerShdw blurRad="63500" dist="50800" dir="5400000">
              <a:prstClr val="black">
                <a:alpha val="32000"/>
              </a:prst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250827"/>
            <a:ext cx="10820400" cy="1325563"/>
          </a:xfrm>
        </p:spPr>
        <p:txBody>
          <a:bodyPr/>
          <a:lstStyle/>
          <a:p>
            <a:pPr algn="r"/>
            <a:r>
              <a:rPr lang="en-AU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Artificial Intelligence</a:t>
            </a:r>
            <a:endParaRPr lang="en-AU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926"/>
          <a:stretch/>
        </p:blipFill>
        <p:spPr>
          <a:xfrm>
            <a:off x="0" y="6578600"/>
            <a:ext cx="12192000" cy="279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6" name="Subtitle 6"/>
          <p:cNvSpPr txBox="1">
            <a:spLocks/>
          </p:cNvSpPr>
          <p:nvPr/>
        </p:nvSpPr>
        <p:spPr>
          <a:xfrm>
            <a:off x="1" y="6602412"/>
            <a:ext cx="120015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200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© 2014      COMP1140 Assignment #2                                                                          Max Wang (u5584091)      Felicity Lee (u5558958)      Fangqin Chen (u5552738)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7"/>
            <a:ext cx="7716864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Our first implementation of AI was a simple heuristic.</a:t>
            </a:r>
          </a:p>
          <a:p>
            <a:r>
              <a:rPr lang="en-AU" dirty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Our next consideration was using a search tree, which we realised still had many limitations</a:t>
            </a:r>
          </a:p>
          <a:p>
            <a:r>
              <a:rPr lang="en-AU" dirty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Finally, we settled on a basic implementation of Monte Carlo</a:t>
            </a: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 realised that despite being better than a Search Tree, it was still sub-par.</a:t>
            </a:r>
          </a:p>
          <a:p>
            <a:pPr lvl="1"/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041" y="1825627"/>
            <a:ext cx="2197494" cy="375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6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97" b="2616"/>
          <a:stretch/>
        </p:blipFill>
        <p:spPr>
          <a:xfrm>
            <a:off x="0" y="0"/>
            <a:ext cx="12192000" cy="1295400"/>
          </a:xfrm>
          <a:effectLst>
            <a:innerShdw blurRad="63500" dist="50800" dir="5400000">
              <a:prstClr val="black">
                <a:alpha val="32000"/>
              </a:prst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250827"/>
            <a:ext cx="10820400" cy="1325563"/>
          </a:xfrm>
        </p:spPr>
        <p:txBody>
          <a:bodyPr/>
          <a:lstStyle/>
          <a:p>
            <a:pPr algn="r"/>
            <a:r>
              <a:rPr lang="en-AU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Uniqueness</a:t>
            </a:r>
            <a:endParaRPr lang="en-AU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926"/>
          <a:stretch/>
        </p:blipFill>
        <p:spPr>
          <a:xfrm>
            <a:off x="0" y="6578600"/>
            <a:ext cx="12192000" cy="279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6" name="Subtitle 6"/>
          <p:cNvSpPr txBox="1">
            <a:spLocks/>
          </p:cNvSpPr>
          <p:nvPr/>
        </p:nvSpPr>
        <p:spPr>
          <a:xfrm>
            <a:off x="1" y="6602412"/>
            <a:ext cx="120015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200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© 2014      COMP1140 Assignment #2                                                                          Max Wang (u5584091)      Felicity Lee (u5558958)      Fangqin Chen (u5552738)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Clearly</a:t>
            </a:r>
            <a:r>
              <a:rPr lang="en-AU" dirty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from the analysis of our research data, a game such as </a:t>
            </a:r>
            <a:r>
              <a:rPr lang="en-AU" dirty="0" err="1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Renier</a:t>
            </a:r>
            <a:r>
              <a:rPr lang="en-AU" dirty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was simply not good enough (to reach top app</a:t>
            </a: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).</a:t>
            </a:r>
          </a:p>
          <a:p>
            <a:pPr marL="0" indent="0">
              <a:buNone/>
            </a:pPr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65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97" b="2616"/>
          <a:stretch/>
        </p:blipFill>
        <p:spPr>
          <a:xfrm>
            <a:off x="0" y="0"/>
            <a:ext cx="12192000" cy="1295400"/>
          </a:xfrm>
          <a:effectLst>
            <a:innerShdw blurRad="63500" dist="50800" dir="5400000">
              <a:prstClr val="black">
                <a:alpha val="32000"/>
              </a:prst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250827"/>
            <a:ext cx="10820400" cy="1325563"/>
          </a:xfrm>
        </p:spPr>
        <p:txBody>
          <a:bodyPr/>
          <a:lstStyle/>
          <a:p>
            <a:pPr algn="r"/>
            <a:r>
              <a:rPr lang="en-AU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Uniqueness</a:t>
            </a:r>
            <a:endParaRPr lang="en-AU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926"/>
          <a:stretch/>
        </p:blipFill>
        <p:spPr>
          <a:xfrm>
            <a:off x="0" y="6578600"/>
            <a:ext cx="12192000" cy="279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6" name="Subtitle 6"/>
          <p:cNvSpPr txBox="1">
            <a:spLocks/>
          </p:cNvSpPr>
          <p:nvPr/>
        </p:nvSpPr>
        <p:spPr>
          <a:xfrm>
            <a:off x="1" y="6602412"/>
            <a:ext cx="120015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200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© 2014      COMP1140 Assignment #2                                                                          Max Wang (u5584091)      Felicity Lee (u5558958)      Fangqin Chen (u5552738)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Clearly</a:t>
            </a:r>
            <a:r>
              <a:rPr lang="en-AU" dirty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from the analysis of our research data, a game such as </a:t>
            </a:r>
            <a:r>
              <a:rPr lang="en-AU" dirty="0" err="1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Renier</a:t>
            </a:r>
            <a:r>
              <a:rPr lang="en-AU" dirty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was simply not good enough (to reach top app</a:t>
            </a: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).</a:t>
            </a: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 combined the features of a generic “Hearts” styled card game with a those of a retro styled arcade game.</a:t>
            </a:r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5985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97" b="2616"/>
          <a:stretch/>
        </p:blipFill>
        <p:spPr>
          <a:xfrm>
            <a:off x="0" y="0"/>
            <a:ext cx="12192000" cy="1295400"/>
          </a:xfrm>
          <a:effectLst>
            <a:innerShdw blurRad="63500" dist="50800" dir="5400000">
              <a:prstClr val="black">
                <a:alpha val="32000"/>
              </a:prst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250827"/>
            <a:ext cx="10820400" cy="1325563"/>
          </a:xfrm>
        </p:spPr>
        <p:txBody>
          <a:bodyPr/>
          <a:lstStyle/>
          <a:p>
            <a:pPr algn="r"/>
            <a:r>
              <a:rPr lang="en-AU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The Problem.</a:t>
            </a:r>
            <a:endParaRPr lang="en-AU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926"/>
          <a:stretch/>
        </p:blipFill>
        <p:spPr>
          <a:xfrm>
            <a:off x="0" y="6578600"/>
            <a:ext cx="12192000" cy="279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6" name="Subtitle 6"/>
          <p:cNvSpPr txBox="1">
            <a:spLocks/>
          </p:cNvSpPr>
          <p:nvPr/>
        </p:nvSpPr>
        <p:spPr>
          <a:xfrm>
            <a:off x="1" y="6602412"/>
            <a:ext cx="120015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200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© 2014      COMP1140 Assignment #2                                                                          Max Wang (u5584091)      Felicity Lee (u5558958)      Fangqin Chen (u5552738)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How could we make a boring old card game appeal to us</a:t>
            </a: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?</a:t>
            </a:r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720" y="2653277"/>
            <a:ext cx="3366971" cy="36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2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97" b="2616"/>
          <a:stretch/>
        </p:blipFill>
        <p:spPr>
          <a:xfrm>
            <a:off x="0" y="0"/>
            <a:ext cx="12192000" cy="1295400"/>
          </a:xfrm>
          <a:effectLst>
            <a:innerShdw blurRad="63500" dist="50800" dir="5400000">
              <a:prstClr val="black">
                <a:alpha val="32000"/>
              </a:prst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250827"/>
            <a:ext cx="10820400" cy="1325563"/>
          </a:xfrm>
        </p:spPr>
        <p:txBody>
          <a:bodyPr/>
          <a:lstStyle/>
          <a:p>
            <a:pPr algn="r"/>
            <a:r>
              <a:rPr lang="en-AU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Uniqueness</a:t>
            </a:r>
            <a:endParaRPr lang="en-AU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926"/>
          <a:stretch/>
        </p:blipFill>
        <p:spPr>
          <a:xfrm>
            <a:off x="0" y="6578600"/>
            <a:ext cx="12192000" cy="279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6" name="Subtitle 6"/>
          <p:cNvSpPr txBox="1">
            <a:spLocks/>
          </p:cNvSpPr>
          <p:nvPr/>
        </p:nvSpPr>
        <p:spPr>
          <a:xfrm>
            <a:off x="1" y="6602412"/>
            <a:ext cx="120015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200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© 2014      COMP1140 Assignment #2                                                                          Max Wang (u5584091)      Felicity Lee (u5558958)      Fangqin Chen (u5552738)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Clearly</a:t>
            </a:r>
            <a:r>
              <a:rPr lang="en-AU" dirty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from the analysis of our research data, a game such as </a:t>
            </a:r>
            <a:r>
              <a:rPr lang="en-AU" dirty="0" err="1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Renier</a:t>
            </a:r>
            <a:r>
              <a:rPr lang="en-AU" dirty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was simply not good enough (to reach top app</a:t>
            </a: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).</a:t>
            </a: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 combined the features of a generic “Hearts” styled card game with a those of a retro styled arcade game.</a:t>
            </a:r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 lives system was added, to increase the difficulty.</a:t>
            </a:r>
          </a:p>
          <a:p>
            <a:pPr marL="0" indent="0">
              <a:buNone/>
            </a:pPr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62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048000" y="6220621"/>
            <a:ext cx="9144000" cy="1655763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Max Wang (u5584091)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Felicity Lee (u5558958)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Fangqin Chen (u5552738)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142999"/>
            <a:ext cx="10553700" cy="5033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AU" sz="7200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So…</a:t>
            </a:r>
          </a:p>
          <a:p>
            <a:pPr marL="457200" lvl="1" indent="0" algn="ctr">
              <a:buNone/>
            </a:pPr>
            <a:endParaRPr lang="en-AU" sz="7200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lvl="1" indent="0" algn="ctr">
              <a:buNone/>
            </a:pPr>
            <a:r>
              <a:rPr lang="en-AU" sz="7200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What was the outcome of these features?</a:t>
            </a:r>
          </a:p>
        </p:txBody>
      </p:sp>
    </p:spTree>
    <p:extLst>
      <p:ext uri="{BB962C8B-B14F-4D97-AF65-F5344CB8AC3E}">
        <p14:creationId xmlns:p14="http://schemas.microsoft.com/office/powerpoint/2010/main" val="281951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048000" y="6220621"/>
            <a:ext cx="9144000" cy="1655763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Max Wang (u5584091)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Felicity Lee (u5558958)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Fangqin Chen (u5552738)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099525" y="324465"/>
            <a:ext cx="2876165" cy="5852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AU" sz="3200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Animations make the game easier to learn.</a:t>
            </a:r>
            <a:endParaRPr lang="en-AU" sz="2800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-19050"/>
            <a:ext cx="9099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1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048000" y="6220621"/>
            <a:ext cx="9144000" cy="1655763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Max Wang (u5584091)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Felicity Lee (u5558958)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Fangqin Chen (u5552738)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006840" y="324465"/>
            <a:ext cx="2968850" cy="5852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AU" sz="3200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The UI is overall intuitive and easy to understand.</a:t>
            </a:r>
            <a:endParaRPr lang="en-AU" sz="2800" dirty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" y="0"/>
            <a:ext cx="9142409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0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048000" y="6220621"/>
            <a:ext cx="9144000" cy="1655763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Max Wang (u5584091)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Felicity Lee (u5558958)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Fangqin Chen (u5552738)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055196" y="324465"/>
            <a:ext cx="2920494" cy="5852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AU" sz="2800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An intensity setting adds a time limit to each move.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" y="-3810"/>
            <a:ext cx="9167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30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048000" y="6220621"/>
            <a:ext cx="9144000" cy="1655763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Max Wang (u5584091)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Felicity Lee (u5558958)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Fangqin Chen (u5552738)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38260" y="324465"/>
            <a:ext cx="3037430" cy="5852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AU" sz="3200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 blur effect punishes players for careless play, or taking too long to play.</a:t>
            </a:r>
            <a:endParaRPr lang="en-AU" sz="2800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7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84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048000" y="6220621"/>
            <a:ext cx="9144000" cy="1655763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Max Wang (u5584091)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Felicity Lee (u5558958)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Fangqin Chen (u5552738)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38260" y="324465"/>
            <a:ext cx="3037430" cy="5852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AU" sz="3200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 blur effect punishes players for careless play, or taking too long to play.</a:t>
            </a:r>
            <a:endParaRPr lang="en-AU" sz="2800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7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8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048000" y="6220621"/>
            <a:ext cx="9144000" cy="1655763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Max Wang (u5584091)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Felicity Lee (u5558958)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Fangqin Chen (u5552738)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38260" y="324465"/>
            <a:ext cx="3037430" cy="5852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AU" sz="3200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 blur effect punishes players for careless play, or taking too long to play.</a:t>
            </a:r>
            <a:endParaRPr lang="en-AU" sz="2800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7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048000" y="6220621"/>
            <a:ext cx="9144000" cy="1655763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Max Wang (u5584091)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Felicity Lee (u5558958)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Fangqin Chen (u5552738)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938260" y="324465"/>
            <a:ext cx="3037430" cy="58525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AU" sz="3200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 simple end game screen only allows the player to restart, keeping them hooked.</a:t>
            </a:r>
            <a:endParaRPr lang="en-AU" sz="2800" dirty="0" smtClean="0">
              <a:solidFill>
                <a:schemeClr val="bg1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78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65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048000" y="6220621"/>
            <a:ext cx="9144000" cy="1655763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Max Wang (u5584091)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Felicity Lee (u5558958)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Fangqin Chen (u5552738)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142999"/>
            <a:ext cx="10553700" cy="5033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AU" sz="7200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But enough with the Screenshots.</a:t>
            </a:r>
          </a:p>
          <a:p>
            <a:pPr marL="457200" lvl="1" indent="0" algn="ctr">
              <a:buNone/>
            </a:pPr>
            <a:r>
              <a:rPr lang="en-AU" sz="7200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Let’s get on with an actual demonstration.</a:t>
            </a:r>
          </a:p>
        </p:txBody>
      </p:sp>
    </p:spTree>
    <p:extLst>
      <p:ext uri="{BB962C8B-B14F-4D97-AF65-F5344CB8AC3E}">
        <p14:creationId xmlns:p14="http://schemas.microsoft.com/office/powerpoint/2010/main" val="386194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97" b="2616"/>
          <a:stretch/>
        </p:blipFill>
        <p:spPr>
          <a:xfrm>
            <a:off x="0" y="0"/>
            <a:ext cx="12192000" cy="1295400"/>
          </a:xfrm>
          <a:effectLst>
            <a:innerShdw blurRad="63500" dist="50800" dir="5400000">
              <a:prstClr val="black">
                <a:alpha val="32000"/>
              </a:prst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250827"/>
            <a:ext cx="10820400" cy="1325563"/>
          </a:xfrm>
        </p:spPr>
        <p:txBody>
          <a:bodyPr/>
          <a:lstStyle/>
          <a:p>
            <a:pPr algn="r"/>
            <a:r>
              <a:rPr lang="en-AU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The Key Elements</a:t>
            </a:r>
            <a:endParaRPr lang="en-AU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926"/>
          <a:stretch/>
        </p:blipFill>
        <p:spPr>
          <a:xfrm>
            <a:off x="0" y="6578600"/>
            <a:ext cx="12192000" cy="279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6" name="Subtitle 6"/>
          <p:cNvSpPr txBox="1">
            <a:spLocks/>
          </p:cNvSpPr>
          <p:nvPr/>
        </p:nvSpPr>
        <p:spPr>
          <a:xfrm>
            <a:off x="1" y="6602412"/>
            <a:ext cx="120015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200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© 2014      COMP1140 Assignment #2                                                                          Max Wang (u5584091)      Felicity Lee (u5558958)      Fangqin Chen (u5552738)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</a:t>
            </a: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 tackle this problem, we decided to consult the Google Play store.</a:t>
            </a:r>
          </a:p>
        </p:txBody>
      </p:sp>
    </p:spTree>
    <p:extLst>
      <p:ext uri="{BB962C8B-B14F-4D97-AF65-F5344CB8AC3E}">
        <p14:creationId xmlns:p14="http://schemas.microsoft.com/office/powerpoint/2010/main" val="302631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97" b="2616"/>
          <a:stretch/>
        </p:blipFill>
        <p:spPr>
          <a:xfrm>
            <a:off x="0" y="0"/>
            <a:ext cx="12192000" cy="1295400"/>
          </a:xfrm>
          <a:effectLst>
            <a:innerShdw blurRad="63500" dist="50800" dir="5400000">
              <a:prstClr val="black">
                <a:alpha val="32000"/>
              </a:prst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250827"/>
            <a:ext cx="10820400" cy="1325563"/>
          </a:xfrm>
        </p:spPr>
        <p:txBody>
          <a:bodyPr/>
          <a:lstStyle/>
          <a:p>
            <a:pPr algn="r"/>
            <a:r>
              <a:rPr lang="en-AU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The implementation</a:t>
            </a:r>
            <a:endParaRPr lang="en-AU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926"/>
          <a:stretch/>
        </p:blipFill>
        <p:spPr>
          <a:xfrm>
            <a:off x="0" y="6578600"/>
            <a:ext cx="12192000" cy="279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6" name="Subtitle 6"/>
          <p:cNvSpPr txBox="1">
            <a:spLocks/>
          </p:cNvSpPr>
          <p:nvPr/>
        </p:nvSpPr>
        <p:spPr>
          <a:xfrm>
            <a:off x="1" y="6602412"/>
            <a:ext cx="120015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200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© 2014      COMP1140 Assignment #2                                                                          Max Wang (u5584091)      Felicity Lee (u5558958)      Fangqin Chen (u5552738)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73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97" b="2616"/>
          <a:stretch/>
        </p:blipFill>
        <p:spPr>
          <a:xfrm>
            <a:off x="0" y="0"/>
            <a:ext cx="12192000" cy="1295400"/>
          </a:xfrm>
          <a:effectLst>
            <a:innerShdw blurRad="63500" dist="50800" dir="5400000">
              <a:prstClr val="black">
                <a:alpha val="32000"/>
              </a:prst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250827"/>
            <a:ext cx="10820400" cy="1325563"/>
          </a:xfrm>
        </p:spPr>
        <p:txBody>
          <a:bodyPr/>
          <a:lstStyle/>
          <a:p>
            <a:pPr algn="r"/>
            <a:r>
              <a:rPr lang="en-AU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The implementation</a:t>
            </a:r>
            <a:endParaRPr lang="en-AU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926"/>
          <a:stretch/>
        </p:blipFill>
        <p:spPr>
          <a:xfrm>
            <a:off x="0" y="6578600"/>
            <a:ext cx="12192000" cy="279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6" name="Subtitle 6"/>
          <p:cNvSpPr txBox="1">
            <a:spLocks/>
          </p:cNvSpPr>
          <p:nvPr/>
        </p:nvSpPr>
        <p:spPr>
          <a:xfrm>
            <a:off x="1" y="6602412"/>
            <a:ext cx="120015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200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© 2014      COMP1140 Assignment #2                                                                          Max Wang (u5584091)      Felicity Lee (u5558958)      Fangqin Chen (u5552738)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772" y="1791496"/>
            <a:ext cx="314117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2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97" b="2616"/>
          <a:stretch/>
        </p:blipFill>
        <p:spPr>
          <a:xfrm>
            <a:off x="0" y="0"/>
            <a:ext cx="12192000" cy="1295400"/>
          </a:xfrm>
          <a:effectLst>
            <a:innerShdw blurRad="63500" dist="50800" dir="5400000">
              <a:prstClr val="black">
                <a:alpha val="32000"/>
              </a:prst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250827"/>
            <a:ext cx="10820400" cy="1325563"/>
          </a:xfrm>
        </p:spPr>
        <p:txBody>
          <a:bodyPr/>
          <a:lstStyle/>
          <a:p>
            <a:pPr algn="r"/>
            <a:r>
              <a:rPr lang="en-AU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The implementation</a:t>
            </a:r>
            <a:endParaRPr lang="en-AU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926"/>
          <a:stretch/>
        </p:blipFill>
        <p:spPr>
          <a:xfrm>
            <a:off x="0" y="6578600"/>
            <a:ext cx="12192000" cy="279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6" name="Subtitle 6"/>
          <p:cNvSpPr txBox="1">
            <a:spLocks/>
          </p:cNvSpPr>
          <p:nvPr/>
        </p:nvSpPr>
        <p:spPr>
          <a:xfrm>
            <a:off x="1" y="6602412"/>
            <a:ext cx="120015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200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© 2014      COMP1140 Assignment #2                                                                          Max Wang (u5584091)      Felicity Lee (u5558958)      Fangqin Chen (u5552738)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66" y="1590099"/>
            <a:ext cx="9403668" cy="482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27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97" b="2616"/>
          <a:stretch/>
        </p:blipFill>
        <p:spPr>
          <a:xfrm>
            <a:off x="0" y="0"/>
            <a:ext cx="12192000" cy="1295400"/>
          </a:xfrm>
          <a:effectLst>
            <a:innerShdw blurRad="63500" dist="50800" dir="5400000">
              <a:prstClr val="black">
                <a:alpha val="32000"/>
              </a:prst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250827"/>
            <a:ext cx="10820400" cy="1325563"/>
          </a:xfrm>
        </p:spPr>
        <p:txBody>
          <a:bodyPr/>
          <a:lstStyle/>
          <a:p>
            <a:pPr algn="r"/>
            <a:r>
              <a:rPr lang="en-AU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Testing</a:t>
            </a:r>
            <a:endParaRPr lang="en-AU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926"/>
          <a:stretch/>
        </p:blipFill>
        <p:spPr>
          <a:xfrm>
            <a:off x="0" y="6578600"/>
            <a:ext cx="12192000" cy="279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6" name="Subtitle 6"/>
          <p:cNvSpPr txBox="1">
            <a:spLocks/>
          </p:cNvSpPr>
          <p:nvPr/>
        </p:nvSpPr>
        <p:spPr>
          <a:xfrm>
            <a:off x="1" y="6602412"/>
            <a:ext cx="120015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200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© 2014      COMP1140 Assignment #2                                                                          Max Wang (u5584091)      Felicity Lee (u5558958)      Fangqin Chen (u5552738)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JUnit</a:t>
            </a: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tests were written for the major classes, of which reliability was </a:t>
            </a:r>
            <a:r>
              <a:rPr lang="en-AU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critical.</a:t>
            </a:r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7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97" b="2616"/>
          <a:stretch/>
        </p:blipFill>
        <p:spPr>
          <a:xfrm>
            <a:off x="0" y="0"/>
            <a:ext cx="12192000" cy="1295400"/>
          </a:xfrm>
          <a:effectLst>
            <a:innerShdw blurRad="63500" dist="50800" dir="5400000">
              <a:prstClr val="black">
                <a:alpha val="32000"/>
              </a:prst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250827"/>
            <a:ext cx="10820400" cy="1325563"/>
          </a:xfrm>
        </p:spPr>
        <p:txBody>
          <a:bodyPr/>
          <a:lstStyle/>
          <a:p>
            <a:pPr algn="r"/>
            <a:r>
              <a:rPr lang="en-AU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Testing</a:t>
            </a:r>
            <a:endParaRPr lang="en-AU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926"/>
          <a:stretch/>
        </p:blipFill>
        <p:spPr>
          <a:xfrm>
            <a:off x="0" y="6578600"/>
            <a:ext cx="12192000" cy="279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6" name="Subtitle 6"/>
          <p:cNvSpPr txBox="1">
            <a:spLocks/>
          </p:cNvSpPr>
          <p:nvPr/>
        </p:nvSpPr>
        <p:spPr>
          <a:xfrm>
            <a:off x="1" y="6602412"/>
            <a:ext cx="120015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200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© 2014      COMP1140 Assignment #2                                                                          Max Wang (u5584091)      Felicity Lee (u5558958)      Fangqin Chen (u5552738)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90600" y="19780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AU" dirty="0" smtClean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38200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err="1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JUnit</a:t>
            </a: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tests were written for the major classes, of which reliability was critical.</a:t>
            </a: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Some sections of the code – especially the JFX components were extremely hard to test rigorously, and had to be tested by observation.</a:t>
            </a:r>
          </a:p>
          <a:p>
            <a:pPr lvl="1"/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 did, however, manage to test some key JFX components.</a:t>
            </a:r>
          </a:p>
        </p:txBody>
      </p:sp>
    </p:spTree>
    <p:extLst>
      <p:ext uri="{BB962C8B-B14F-4D97-AF65-F5344CB8AC3E}">
        <p14:creationId xmlns:p14="http://schemas.microsoft.com/office/powerpoint/2010/main" val="346105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048000" y="6220621"/>
            <a:ext cx="9144000" cy="1655763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Max Wang (u5584091)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Felicity Lee (u5558958)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AU" sz="1200" dirty="0">
                <a:solidFill>
                  <a:schemeClr val="bg1">
                    <a:lumMod val="8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Fangqin Chen (u5552738)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2667000"/>
            <a:ext cx="10553700" cy="3509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None/>
            </a:pPr>
            <a:r>
              <a:rPr lang="en-AU" sz="7200" dirty="0" smtClean="0">
                <a:solidFill>
                  <a:schemeClr val="bg1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66899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97" b="2616"/>
          <a:stretch/>
        </p:blipFill>
        <p:spPr>
          <a:xfrm>
            <a:off x="0" y="0"/>
            <a:ext cx="12192000" cy="1295400"/>
          </a:xfrm>
          <a:effectLst>
            <a:innerShdw blurRad="63500" dist="50800" dir="5400000">
              <a:prstClr val="black">
                <a:alpha val="32000"/>
              </a:prst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250827"/>
            <a:ext cx="10820400" cy="1325563"/>
          </a:xfrm>
        </p:spPr>
        <p:txBody>
          <a:bodyPr/>
          <a:lstStyle/>
          <a:p>
            <a:pPr algn="r"/>
            <a:r>
              <a:rPr lang="en-AU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The Key Elements</a:t>
            </a:r>
            <a:endParaRPr lang="en-AU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926"/>
          <a:stretch/>
        </p:blipFill>
        <p:spPr>
          <a:xfrm>
            <a:off x="0" y="6578600"/>
            <a:ext cx="12192000" cy="279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6" name="Subtitle 6"/>
          <p:cNvSpPr txBox="1">
            <a:spLocks/>
          </p:cNvSpPr>
          <p:nvPr/>
        </p:nvSpPr>
        <p:spPr>
          <a:xfrm>
            <a:off x="1" y="6602412"/>
            <a:ext cx="120015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200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© 2014      COMP1140 Assignment #2                                                                          Max Wang (u5584091)      Felicity Lee (u5558958)      Fangqin Chen (u5552738)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</a:t>
            </a:r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 tackle this problem, we decided to consult the Google Play store.</a:t>
            </a: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 common theme between all of the most popular applications were:</a:t>
            </a:r>
          </a:p>
          <a:p>
            <a:pPr lvl="1"/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Aesthetics</a:t>
            </a:r>
          </a:p>
          <a:p>
            <a:pPr lvl="1"/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Customizability</a:t>
            </a:r>
          </a:p>
          <a:p>
            <a:pPr lvl="1"/>
            <a:r>
              <a:rPr lang="en-AU" dirty="0" err="1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Competitivity</a:t>
            </a:r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lvl="1" indent="0">
              <a:buNone/>
            </a:pPr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72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97" b="2616"/>
          <a:stretch/>
        </p:blipFill>
        <p:spPr>
          <a:xfrm>
            <a:off x="0" y="0"/>
            <a:ext cx="12192000" cy="1295400"/>
          </a:xfrm>
          <a:effectLst>
            <a:innerShdw blurRad="63500" dist="50800" dir="5400000">
              <a:prstClr val="black">
                <a:alpha val="32000"/>
              </a:prst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250827"/>
            <a:ext cx="10820400" cy="1325563"/>
          </a:xfrm>
        </p:spPr>
        <p:txBody>
          <a:bodyPr/>
          <a:lstStyle/>
          <a:p>
            <a:pPr algn="r"/>
            <a:r>
              <a:rPr lang="en-AU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Aesthetics</a:t>
            </a:r>
            <a:endParaRPr lang="en-AU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926"/>
          <a:stretch/>
        </p:blipFill>
        <p:spPr>
          <a:xfrm>
            <a:off x="0" y="6578600"/>
            <a:ext cx="12192000" cy="279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6" name="Subtitle 6"/>
          <p:cNvSpPr txBox="1">
            <a:spLocks/>
          </p:cNvSpPr>
          <p:nvPr/>
        </p:nvSpPr>
        <p:spPr>
          <a:xfrm>
            <a:off x="1" y="6602412"/>
            <a:ext cx="120015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200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© 2014      COMP1140 Assignment #2                                                                          Max Wang (u5584091)      Felicity Lee (u5558958)      Fangqin Chen (u5552738)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5627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The visuals of our game was one of the main focuses.</a:t>
            </a:r>
          </a:p>
          <a:p>
            <a:pPr marL="0" indent="0">
              <a:buNone/>
            </a:pPr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900" y="2586244"/>
            <a:ext cx="7188200" cy="2830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1687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97" b="2616"/>
          <a:stretch/>
        </p:blipFill>
        <p:spPr>
          <a:xfrm>
            <a:off x="0" y="0"/>
            <a:ext cx="12192000" cy="1295400"/>
          </a:xfrm>
          <a:effectLst>
            <a:innerShdw blurRad="63500" dist="50800" dir="5400000">
              <a:prstClr val="black">
                <a:alpha val="32000"/>
              </a:prst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250827"/>
            <a:ext cx="10820400" cy="1325563"/>
          </a:xfrm>
        </p:spPr>
        <p:txBody>
          <a:bodyPr/>
          <a:lstStyle/>
          <a:p>
            <a:pPr algn="r"/>
            <a:r>
              <a:rPr lang="en-AU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Customizability</a:t>
            </a:r>
            <a:endParaRPr lang="en-AU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926"/>
          <a:stretch/>
        </p:blipFill>
        <p:spPr>
          <a:xfrm>
            <a:off x="0" y="6578600"/>
            <a:ext cx="12192000" cy="279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6" name="Subtitle 6"/>
          <p:cNvSpPr txBox="1">
            <a:spLocks/>
          </p:cNvSpPr>
          <p:nvPr/>
        </p:nvSpPr>
        <p:spPr>
          <a:xfrm>
            <a:off x="1" y="6602412"/>
            <a:ext cx="120015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200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© 2014      COMP1140 Assignment #2                                                                          Max Wang (u5584091)      Felicity Lee (u5558958)      Fangqin Chen (u5552738)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721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 game that never changes is boring; nobody wants to play a game they can always win</a:t>
            </a:r>
          </a:p>
          <a:p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5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97" b="2616"/>
          <a:stretch/>
        </p:blipFill>
        <p:spPr>
          <a:xfrm>
            <a:off x="0" y="0"/>
            <a:ext cx="12192000" cy="1295400"/>
          </a:xfrm>
          <a:effectLst>
            <a:innerShdw blurRad="63500" dist="50800" dir="5400000">
              <a:prstClr val="black">
                <a:alpha val="32000"/>
              </a:prst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250827"/>
            <a:ext cx="10820400" cy="1325563"/>
          </a:xfrm>
        </p:spPr>
        <p:txBody>
          <a:bodyPr/>
          <a:lstStyle/>
          <a:p>
            <a:pPr algn="r"/>
            <a:r>
              <a:rPr lang="en-AU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Customizability</a:t>
            </a:r>
            <a:endParaRPr lang="en-AU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926"/>
          <a:stretch/>
        </p:blipFill>
        <p:spPr>
          <a:xfrm>
            <a:off x="0" y="6578600"/>
            <a:ext cx="12192000" cy="279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6" name="Subtitle 6"/>
          <p:cNvSpPr txBox="1">
            <a:spLocks/>
          </p:cNvSpPr>
          <p:nvPr/>
        </p:nvSpPr>
        <p:spPr>
          <a:xfrm>
            <a:off x="1" y="6602412"/>
            <a:ext cx="120015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200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© 2014      COMP1140 Assignment #2                                                                          Max Wang (u5584091)      Felicity Lee (u5558958)      Fangqin Chen (u5552738)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721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 game that never changes is boring; nobody wants to play a game they can always win</a:t>
            </a:r>
          </a:p>
          <a:p>
            <a:r>
              <a:rPr lang="en-AU" dirty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To do this, we needed a customizable difficulty.</a:t>
            </a:r>
          </a:p>
          <a:p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06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497" b="2616"/>
          <a:stretch/>
        </p:blipFill>
        <p:spPr>
          <a:xfrm>
            <a:off x="0" y="0"/>
            <a:ext cx="12192000" cy="1295400"/>
          </a:xfrm>
          <a:effectLst>
            <a:innerShdw blurRad="63500" dist="50800" dir="5400000">
              <a:prstClr val="black">
                <a:alpha val="32000"/>
              </a:prstClr>
            </a:inn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7100" y="250827"/>
            <a:ext cx="10820400" cy="1325563"/>
          </a:xfrm>
        </p:spPr>
        <p:txBody>
          <a:bodyPr/>
          <a:lstStyle/>
          <a:p>
            <a:pPr algn="r"/>
            <a:r>
              <a:rPr lang="en-AU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Customizability</a:t>
            </a:r>
            <a:endParaRPr lang="en-AU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95926"/>
          <a:stretch/>
        </p:blipFill>
        <p:spPr>
          <a:xfrm>
            <a:off x="0" y="6578600"/>
            <a:ext cx="12192000" cy="279400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sp>
        <p:nvSpPr>
          <p:cNvPr id="6" name="Subtitle 6"/>
          <p:cNvSpPr txBox="1">
            <a:spLocks/>
          </p:cNvSpPr>
          <p:nvPr/>
        </p:nvSpPr>
        <p:spPr>
          <a:xfrm>
            <a:off x="1" y="6602412"/>
            <a:ext cx="12001500" cy="165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0"/>
              </a:spcBef>
              <a:buNone/>
            </a:pPr>
            <a:r>
              <a:rPr lang="en-AU" sz="1200" dirty="0">
                <a:solidFill>
                  <a:schemeClr val="bg1">
                    <a:lumMod val="7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© 2014      COMP1140 Assignment #2                                                                          Max Wang (u5584091)      Felicity Lee (u5558958)      Fangqin Chen (u5552738)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721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 game that never changes is boring; nobody wants to play a game they can always win</a:t>
            </a:r>
          </a:p>
          <a:p>
            <a:r>
              <a:rPr lang="en-AU" dirty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To do this, we needed a customizable difficulty.</a:t>
            </a:r>
          </a:p>
          <a:p>
            <a:r>
              <a:rPr lang="en-AU" dirty="0" smtClean="0">
                <a:solidFill>
                  <a:srgbClr val="191A25"/>
                </a:solidFill>
                <a:effectLst>
                  <a:outerShdw blurRad="50800" dist="38100" algn="l" rotWithShape="0">
                    <a:prstClr val="black">
                      <a:alpha val="20000"/>
                    </a:prstClr>
                  </a:outerShdw>
                </a:effectLst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This was done through an opening screen which allowed for various settings of the game to be changed</a:t>
            </a:r>
          </a:p>
          <a:p>
            <a:endParaRPr lang="en-AU" dirty="0">
              <a:solidFill>
                <a:srgbClr val="191A25"/>
              </a:solidFill>
              <a:effectLst>
                <a:outerShdw blurRad="50800" dist="38100" algn="l" rotWithShape="0">
                  <a:prstClr val="black">
                    <a:alpha val="20000"/>
                  </a:prstClr>
                </a:outerShdw>
              </a:effectLst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50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4"/>
          <a:stretch/>
        </p:blipFill>
        <p:spPr>
          <a:xfrm>
            <a:off x="1512063" y="0"/>
            <a:ext cx="90987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0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3140</TotalTime>
  <Words>3319</Words>
  <Application>Microsoft Office PowerPoint</Application>
  <PresentationFormat>Widescreen</PresentationFormat>
  <Paragraphs>318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 Light</vt:lpstr>
      <vt:lpstr>CMU Sans Serif</vt:lpstr>
      <vt:lpstr>Calibri</vt:lpstr>
      <vt:lpstr>Office Theme</vt:lpstr>
      <vt:lpstr>PowerPoint Presentation</vt:lpstr>
      <vt:lpstr>The Problem.</vt:lpstr>
      <vt:lpstr>The Key Elements</vt:lpstr>
      <vt:lpstr>The Key Elements</vt:lpstr>
      <vt:lpstr>Aesthetics</vt:lpstr>
      <vt:lpstr>Customizability</vt:lpstr>
      <vt:lpstr>Customizability</vt:lpstr>
      <vt:lpstr>Customizability</vt:lpstr>
      <vt:lpstr>PowerPoint Presentation</vt:lpstr>
      <vt:lpstr>Customizability</vt:lpstr>
      <vt:lpstr>Competitivity</vt:lpstr>
      <vt:lpstr>Competitivity</vt:lpstr>
      <vt:lpstr>Competitivity</vt:lpstr>
      <vt:lpstr>Artificial Intelligence</vt:lpstr>
      <vt:lpstr>Artificial Intelligence</vt:lpstr>
      <vt:lpstr>Artificial Intelligence</vt:lpstr>
      <vt:lpstr>Artificial Intelligence</vt:lpstr>
      <vt:lpstr>Uniqueness</vt:lpstr>
      <vt:lpstr>Uniqueness</vt:lpstr>
      <vt:lpstr>Uniqueness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implementation</vt:lpstr>
      <vt:lpstr>The implementation</vt:lpstr>
      <vt:lpstr>The implementation</vt:lpstr>
      <vt:lpstr>Testing</vt:lpstr>
      <vt:lpstr>Testing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 Wang</dc:creator>
  <cp:lastModifiedBy>Max Wang</cp:lastModifiedBy>
  <cp:revision>137</cp:revision>
  <cp:lastPrinted>2014-10-14T15:16:06Z</cp:lastPrinted>
  <dcterms:created xsi:type="dcterms:W3CDTF">2014-10-13T16:25:31Z</dcterms:created>
  <dcterms:modified xsi:type="dcterms:W3CDTF">2014-10-16T18:16:57Z</dcterms:modified>
</cp:coreProperties>
</file>